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8.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9.xml" ContentType="application/vnd.openxmlformats-officedocument.presentationml.notesSlide+xml"/>
  <Override PartName="/ppt/ink/ink26.xml" ContentType="application/inkml+xml"/>
  <Override PartName="/ppt/ink/ink27.xml" ContentType="application/inkml+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8" r:id="rId7"/>
    <p:sldId id="261" r:id="rId8"/>
    <p:sldId id="262" r:id="rId9"/>
    <p:sldId id="267" r:id="rId10"/>
    <p:sldId id="263" r:id="rId11"/>
    <p:sldId id="264" r:id="rId12"/>
    <p:sldId id="265" r:id="rId13"/>
    <p:sldId id="269"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72"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56.340"/>
    </inkml:context>
    <inkml:brush xml:id="br0">
      <inkml:brushProperty name="width" value="0.35" units="cm"/>
      <inkml:brushProperty name="height" value="0.35" units="cm"/>
      <inkml:brushProperty name="color" value="#FFFFFF"/>
    </inkml:brush>
  </inkml:definitions>
  <inkml:trace contextRef="#ctx0" brushRef="#br0">2049 259 4915,'-124'1'1283,"39"2"-554,0-4-1,-111-16 1,98-5-311,67 13-117,0 2 0,-55-6 0,-14 9 585,-127 10 1,224-6-863,-1 1 1,1-1 0,0 1 0,0 0-1,0 0 1,0 0 0,0 1 0,0-1-1,0 1 1,0 0 0,0-1-1,0 1 1,1 0 0,-1 1 0,1-1-1,0 0 1,0 1 0,0-1 0,0 1-1,0 0 1,0 0 0,1 0 0,-1 0-1,1 0 1,0 0 0,-1 3 0,0 0 17,1 0 0,-1 0 1,2 0-1,-1 0 1,1-1-1,0 1 0,0 0 1,0 0-1,1 0 1,0 0-1,0 0 0,0 0 1,5 10-1,-4-12-14,0-1 0,0 0 0,0 0 0,1 0 0,-1 0 0,1 0 0,0-1 0,0 1 0,0-1 0,0 0 0,0 1 0,0-1 0,1-1 1,-1 1-1,1 0 0,-1-1 0,1 0 0,-1 0 0,1 0 0,0 0 0,5 0 0,10 1 100,0-1 0,0-1 0,21-2 0,-18 1 5,138 0 731,44-3 441,-162-1-959,0-2-1,54-16 0,-32 7 97,-25 10-129,0 1 0,1 2 0,74 3 0,26-1 597,51-26 502,-21 10-494,88-3-121,-211 21-797,-32-1 0,-31 0 0,-994 1 0,578 28 0,179-6 0,5-10 0,-306 31 0,477-33 0,-109 0 0,236-13 0,115 3 0,-155 0 0,-1 1 0,1 0 0,-1 1 0,0 0 0,0 0 0,0 1 0,0 0 0,-1 0 0,1 1 0,-1 1 0,-1-1 0,1 1 0,-1 1 0,0-1 0,0 1 0,0 0 0,-1 1 0,0-1 0,-1 1 0,0 1 0,0-1 0,-1 1 0,0-1 0,0 1 0,-1 1 0,0-1 0,-1 0 0,0 1 0,0-1 0,-1 1 0,0-1 0,-1 1 0,0 0 0,-1-1 0,1 1 0,-2-1 0,0 1 0,-3 12 0,-17 23 0,-3 11 0,23-52 0,1-1 0,0 1 0,0 0 0,1 0 0,-1 0 0,1 0 0,0 0 0,0 0 0,0 0 0,1-1 0,-1 1 0,3 6 0,-3-8 0,0-1 0,1 0 0,-1 1 0,1-1 0,-1 0 0,1 0 0,-1 1 0,1-1 0,0 0 0,0 0 0,0 0 0,0 0 0,0 0 0,0 0 0,0 0 0,0 0 0,0-1 0,0 1 0,0 0 0,0 0 0,1-1 0,-1 1 0,0-1 0,0 1 0,1-1 0,-1 0 0,0 0 0,1 1 0,-1-1 0,1 0 0,-1 0 0,0 0 0,1 0 0,-1 0 0,0-1 0,1 1 0,-1 0 0,0-1 0,1 1 0,1-2 0,6-2 0,1-1 0,-1 0 0,1 0 0,11-11 0,3 1 0,-8 7 0,0 1 0,1 1 0,0 1 0,25-5 0,-19 5 0,39-14 0,-36 10 0,-1 1 0,1 1 0,1 2 0,-1 0 0,37-1 0,138 7 0,-84 1 0,1512-2 0,-1570 3 0,68 11 0,46 4 0,-129-18 0,42 2 0,106 14 0,96 17 0,-158-22 0,193-8 0,-159-5 0,447 2 0,-605 0-2,0 0 1,-1-1 0,1 1-1,0-1 1,0 0-1,-1 0 1,1-1-1,0 0 1,5-2 0,-9 3-17,1-1 1,-1 0 0,1 0-1,-1 0 1,0 0 0,0 0-1,0 0 1,0 0 0,0-1 0,-1 1-1,1-1 1,-1 1 0,1-1-1,-1 0 1,0 1 0,0-1-1,0 0 1,-1 0 0,2-5-1,1-25-228,-1 1 0,-1 0-1,-5-48 1,0-3-210,3 53 288,2 8 13,-1 0 1,-1-1 0,-2 1 0,0 0 0,-7-27 0,8 43 151,0 1-1,-1-1 1,1 1-1,-1 0 1,0-1-1,0 1 1,-1 1-1,1-1 1,-1 0 0,0 1-1,0 0 1,-1 0-1,1 0 1,-1 1-1,0-1 1,0 1-1,0 0 1,0 1-1,-1-1 1,1 1-1,-1 0 1,0 0-1,1 1 1,-12-2-1,-13-1 57,-34 1 0,35 2 7,-45-6-1,-134-44 191,151 33-180,0 3 0,-1 3-1,0 2 1,-67-2 0,52 12 6,24 1-7,-1-2 1,-60-9-1,85 6-38,-77-15 112,0 5-1,-127-2 0,-652 18 700,875-2-835,1 0 0,-1 0 1,1 1-1,-1-1 0,1 1 0,-1 0 0,1 1 1,-1 0-1,-5 2 0,8-2-3,1-1 0,-1 1 0,1 0 0,0 0 0,0 0 0,0 0 0,0 0 0,0 0 0,1 1 0,-1-1 0,1 1 1,-1-1-1,1 1 0,0-1 0,0 1 0,0 0 0,0-1 0,1 1 0,-1 0 0,0 3 0,0 1 4,0 0 0,1 0 1,-1 0-1,1 0 0,0 0 0,1 0 0,0 0 0,0-1 1,1 1-1,-1 0 0,1-1 0,1 1 0,-1-1 1,1 1-1,0-1 0,1 0 0,0 0 0,0-1 1,0 1-1,0-1 0,1 0 0,0 0 0,0 0 1,0 0-1,1-1 0,-1 0 0,1 0 0,0-1 0,10 5 1,117 36 128,-1 0-103,-98-32-34,0 0 0,1-3 0,0-1 0,0-1 0,57 3 0,186-9 0,-127-4 0,709 3 0,-826 2 0,-1 1 0,36 8 0,42 4 0,-74-11 0,48 12 0,-16-3 0,-65-12 0,-1-1 0,1 1 0,-1 0 0,1 1 0,-1-1 0,1 0 0,-1 1 0,1 0 0,-1 0 0,6 4 0,4 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customXml" Target="../ink/ink23.xml"/><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customXml" Target="../ink/ink25.xml"/><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customXml" Target="../ink/ink24.xml"/></Relationships>
</file>

<file path=ppt/slides/_rels/slide11.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customXml" Target="../ink/ink27.xml"/><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29.xml"/><Relationship Id="rId1" Type="http://schemas.openxmlformats.org/officeDocument/2006/relationships/slideLayout" Target="../slideLayouts/slideLayout11.xml"/><Relationship Id="rId6" Type="http://schemas.openxmlformats.org/officeDocument/2006/relationships/customXml" Target="../ink/ink31.xml"/><Relationship Id="rId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customXml" Target="../ink/ink30.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0.xml"/><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6.xml"/><Relationship Id="rId3" Type="http://schemas.openxmlformats.org/officeDocument/2006/relationships/image" Target="../media/image14.png"/><Relationship Id="rId7" Type="http://schemas.openxmlformats.org/officeDocument/2006/relationships/customXml" Target="../ink/ink13.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15.xml"/><Relationship Id="rId5" Type="http://schemas.openxmlformats.org/officeDocument/2006/relationships/image" Target="../media/image23.png"/><Relationship Id="rId15" Type="http://schemas.openxmlformats.org/officeDocument/2006/relationships/customXml" Target="../ink/ink17.xm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customXml" Target="../ink/ink14.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customXml" Target="../ink/ink19.xml"/><Relationship Id="rId12" Type="http://schemas.openxmlformats.org/officeDocument/2006/relationships/customXml" Target="../ink/ink21.xml"/><Relationship Id="rId2" Type="http://schemas.openxmlformats.org/officeDocument/2006/relationships/notesSlide" Target="../notesSlides/notesSlide7.xml"/><Relationship Id="rId16" Type="http://schemas.openxmlformats.org/officeDocument/2006/relationships/image" Target="../media/image34.jp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39.png"/><Relationship Id="rId10" Type="http://schemas.openxmlformats.org/officeDocument/2006/relationships/customXml" Target="../ink/ink20.xml"/><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customXml" Target="../ink/ink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1797"/>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81595" y="2838276"/>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Scalable Architecture</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Designed the system to handle growing user loads, implemented microservices patterns, and ensured horizontal scaling capabilities for future growth.</a:t>
            </a: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38660"/>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2" name="Image 4" descr="preencoded.png"/>
          <p:cNvPicPr>
            <a:picLocks noChangeAspect="1"/>
          </p:cNvPicPr>
          <p:nvPr/>
        </p:nvPicPr>
        <p:blipFill>
          <a:blip r:embed="rId6"/>
          <a:stretch>
            <a:fillRect/>
          </a:stretch>
        </p:blipFill>
        <p:spPr>
          <a:xfrm>
            <a:off x="512790" y="5384557"/>
            <a:ext cx="376118" cy="470412"/>
          </a:xfrm>
          <a:prstGeom prst="rect">
            <a:avLst/>
          </a:prstGeom>
        </p:spPr>
      </p:pic>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Performance Optimization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database queries, implemented caching strategies, and added indexing to achieve sub-second response times.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xmlns="">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xmlns="">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xmlns="">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7354" y="589240"/>
            <a:ext cx="7207806" cy="658416"/>
          </a:xfrm>
          <a:prstGeom prst="rect">
            <a:avLst/>
          </a:prstGeom>
          <a:noFill/>
          <a:ln/>
        </p:spPr>
        <p:txBody>
          <a:bodyPr wrap="none" lIns="0" tIns="0" rIns="0" bIns="0" rtlCol="0" anchor="t"/>
          <a:lstStyle/>
          <a:p>
            <a:pPr marL="0" indent="0" algn="l">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&amp; Quality Assurance</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2543770"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733318" y="1827014"/>
            <a:ext cx="252770" cy="315992"/>
          </a:xfrm>
          <a:prstGeom prst="rect">
            <a:avLst/>
          </a:prstGeom>
        </p:spPr>
      </p:pic>
      <p:sp>
        <p:nvSpPr>
          <p:cNvPr id="7" name="Text 4"/>
          <p:cNvSpPr/>
          <p:nvPr/>
        </p:nvSpPr>
        <p:spPr>
          <a:xfrm>
            <a:off x="970836"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970836" y="2967157"/>
            <a:ext cx="3777853" cy="168592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5192792"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0" name="Shape 7"/>
          <p:cNvSpPr/>
          <p:nvPr/>
        </p:nvSpPr>
        <p:spPr>
          <a:xfrm>
            <a:off x="5192792"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6999208"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7188756" y="1827014"/>
            <a:ext cx="252770" cy="315992"/>
          </a:xfrm>
          <a:prstGeom prst="rect">
            <a:avLst/>
          </a:prstGeom>
        </p:spPr>
      </p:pic>
      <p:sp>
        <p:nvSpPr>
          <p:cNvPr id="13" name="Text 9"/>
          <p:cNvSpPr/>
          <p:nvPr/>
        </p:nvSpPr>
        <p:spPr>
          <a:xfrm>
            <a:off x="5426273"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5426273" y="2967157"/>
            <a:ext cx="3777853" cy="1348740"/>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15" name="Shape 11"/>
          <p:cNvSpPr/>
          <p:nvPr/>
        </p:nvSpPr>
        <p:spPr>
          <a:xfrm>
            <a:off x="9648230"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2"/>
          <p:cNvSpPr/>
          <p:nvPr/>
        </p:nvSpPr>
        <p:spPr>
          <a:xfrm>
            <a:off x="9648230"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7" name="Shape 13"/>
          <p:cNvSpPr/>
          <p:nvPr/>
        </p:nvSpPr>
        <p:spPr>
          <a:xfrm>
            <a:off x="11454646"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8" name="Image 2" descr="preencoded.png"/>
          <p:cNvPicPr>
            <a:picLocks noChangeAspect="1"/>
          </p:cNvPicPr>
          <p:nvPr/>
        </p:nvPicPr>
        <p:blipFill>
          <a:blip r:embed="rId5"/>
          <a:stretch>
            <a:fillRect/>
          </a:stretch>
        </p:blipFill>
        <p:spPr>
          <a:xfrm>
            <a:off x="11644193" y="1827014"/>
            <a:ext cx="252770" cy="315992"/>
          </a:xfrm>
          <a:prstGeom prst="rect">
            <a:avLst/>
          </a:prstGeom>
        </p:spPr>
      </p:pic>
      <p:sp>
        <p:nvSpPr>
          <p:cNvPr id="19" name="Text 14"/>
          <p:cNvSpPr/>
          <p:nvPr/>
        </p:nvSpPr>
        <p:spPr>
          <a:xfrm>
            <a:off x="9881711"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Security</a:t>
            </a:r>
            <a:endParaRPr lang="en-US" sz="2050" dirty="0">
              <a:latin typeface="Times New Roman" panose="02020603050405020304" pitchFamily="18" charset="0"/>
              <a:cs typeface="Times New Roman" panose="02020603050405020304" pitchFamily="18" charset="0"/>
            </a:endParaRPr>
          </a:p>
        </p:txBody>
      </p:sp>
      <p:sp>
        <p:nvSpPr>
          <p:cNvPr id="20" name="Text 15"/>
          <p:cNvSpPr/>
          <p:nvPr/>
        </p:nvSpPr>
        <p:spPr>
          <a:xfrm>
            <a:off x="9881711" y="2967157"/>
            <a:ext cx="3777853" cy="1348740"/>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Multi-layer protection against SQL injection, XSS attacks, CSRF vulnerabilities, and data encryption for sensitive information.</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6"/>
          <a:stretch>
            <a:fillRect/>
          </a:stretch>
        </p:blipFill>
        <p:spPr>
          <a:xfrm>
            <a:off x="3847148" y="5255181"/>
            <a:ext cx="252770" cy="315992"/>
          </a:xfrm>
          <a:prstGeom prst="rect">
            <a:avLst/>
          </a:prstGeom>
        </p:spPr>
      </p:pic>
      <p:sp>
        <p:nvSpPr>
          <p:cNvPr id="25" name="Text 19"/>
          <p:cNvSpPr/>
          <p:nvPr/>
        </p:nvSpPr>
        <p:spPr>
          <a:xfrm>
            <a:off x="970836" y="5939790"/>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6" y="6395323"/>
            <a:ext cx="6005513" cy="101155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7"/>
          <a:stretch>
            <a:fillRect/>
          </a:stretch>
        </p:blipFill>
        <p:spPr>
          <a:xfrm>
            <a:off x="10530245" y="5255181"/>
            <a:ext cx="252770" cy="315992"/>
          </a:xfrm>
          <a:prstGeom prst="rect">
            <a:avLst/>
          </a:prstGeom>
        </p:spPr>
      </p:pic>
      <p:sp>
        <p:nvSpPr>
          <p:cNvPr id="31" name="Text 24"/>
          <p:cNvSpPr/>
          <p:nvPr/>
        </p:nvSpPr>
        <p:spPr>
          <a:xfrm>
            <a:off x="7653933" y="5939790"/>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unit tests for all layers, integration testing, performance validation, and security penetration testing.</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xmlns="">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xmlns="">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7213" y="561618"/>
            <a:ext cx="4884777" cy="497443"/>
          </a:xfrm>
          <a:prstGeom prst="rect">
            <a:avLst/>
          </a:prstGeom>
          <a:noFill/>
          <a:ln/>
        </p:spPr>
        <p:txBody>
          <a:bodyPr wrap="none" lIns="0" tIns="0" rIns="0" bIns="0" rtlCol="0" anchor="t"/>
          <a:lstStyle/>
          <a:p>
            <a:pPr marL="0" indent="0" algn="l">
              <a:lnSpc>
                <a:spcPts val="3900"/>
              </a:lnSpc>
              <a:buNone/>
            </a:pPr>
            <a:r>
              <a:rPr lang="en-US" sz="3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Future Enhancements </a:t>
            </a:r>
            <a:endParaRPr lang="en-US" sz="3100" dirty="0">
              <a:latin typeface="Times New Roman" panose="02020603050405020304" pitchFamily="18" charset="0"/>
              <a:cs typeface="Times New Roman" panose="02020603050405020304" pitchFamily="18" charset="0"/>
            </a:endParaRPr>
          </a:p>
        </p:txBody>
      </p:sp>
      <p:sp>
        <p:nvSpPr>
          <p:cNvPr id="6" name="Text 3"/>
          <p:cNvSpPr/>
          <p:nvPr/>
        </p:nvSpPr>
        <p:spPr>
          <a:xfrm>
            <a:off x="716399" y="2173367"/>
            <a:ext cx="1990011" cy="248603"/>
          </a:xfrm>
          <a:prstGeom prst="rect">
            <a:avLst/>
          </a:prstGeom>
          <a:noFill/>
          <a:ln/>
        </p:spPr>
        <p:txBody>
          <a:bodyPr wrap="none" lIns="0" tIns="0" rIns="0" bIns="0" rtlCol="0" anchor="t"/>
          <a:lstStyle/>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13" name="Text 9"/>
          <p:cNvSpPr/>
          <p:nvPr/>
        </p:nvSpPr>
        <p:spPr>
          <a:xfrm>
            <a:off x="557213" y="3400365"/>
            <a:ext cx="2388037" cy="298490"/>
          </a:xfrm>
          <a:prstGeom prst="rect">
            <a:avLst/>
          </a:prstGeom>
          <a:noFill/>
          <a:ln/>
        </p:spPr>
        <p:txBody>
          <a:bodyPr wrap="none" lIns="0" tIns="0" rIns="0" bIns="0" rtlCol="0" anchor="t"/>
          <a:lstStyle/>
          <a:p>
            <a:pPr marL="0" indent="0" algn="l">
              <a:lnSpc>
                <a:spcPts val="2350"/>
              </a:lnSpc>
              <a:buNone/>
            </a:pPr>
            <a:r>
              <a:rPr lang="en-US" sz="18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Next Steps Forward</a:t>
            </a:r>
            <a:endParaRPr lang="en-US" sz="1850" dirty="0">
              <a:latin typeface="Times New Roman" panose="02020603050405020304" pitchFamily="18" charset="0"/>
              <a:cs typeface="Times New Roman" panose="02020603050405020304" pitchFamily="18" charset="0"/>
            </a:endParaRPr>
          </a:p>
        </p:txBody>
      </p:sp>
      <p:sp>
        <p:nvSpPr>
          <p:cNvPr id="14" name="Text 10"/>
          <p:cNvSpPr/>
          <p:nvPr/>
        </p:nvSpPr>
        <p:spPr>
          <a:xfrm>
            <a:off x="557213" y="3961924"/>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01</a:t>
            </a:r>
            <a:endParaRPr lang="en-US" sz="1250" dirty="0">
              <a:latin typeface="Times New Roman" panose="02020603050405020304" pitchFamily="18" charset="0"/>
              <a:cs typeface="Times New Roman" panose="02020603050405020304" pitchFamily="18" charset="0"/>
            </a:endParaRPr>
          </a:p>
        </p:txBody>
      </p:sp>
      <p:sp>
        <p:nvSpPr>
          <p:cNvPr id="15" name="Shape 11"/>
          <p:cNvSpPr/>
          <p:nvPr/>
        </p:nvSpPr>
        <p:spPr>
          <a:xfrm>
            <a:off x="557213" y="4209574"/>
            <a:ext cx="6678335"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Text 12"/>
          <p:cNvSpPr/>
          <p:nvPr/>
        </p:nvSpPr>
        <p:spPr>
          <a:xfrm>
            <a:off x="557213" y="433482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Production Launch</a:t>
            </a:r>
            <a:endParaRPr lang="en-US" sz="1550" dirty="0">
              <a:latin typeface="Times New Roman" panose="02020603050405020304" pitchFamily="18" charset="0"/>
              <a:cs typeface="Times New Roman" panose="02020603050405020304" pitchFamily="18" charset="0"/>
            </a:endParaRPr>
          </a:p>
        </p:txBody>
      </p:sp>
      <p:sp>
        <p:nvSpPr>
          <p:cNvPr id="17" name="Text 13"/>
          <p:cNvSpPr/>
          <p:nvPr/>
        </p:nvSpPr>
        <p:spPr>
          <a:xfrm>
            <a:off x="557213" y="4678918"/>
            <a:ext cx="6678335"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Deploy platform to pilot institutions and corporate partners with comprehensive onboarding support</a:t>
            </a:r>
            <a:endParaRPr lang="en-US" sz="1250" dirty="0">
              <a:latin typeface="Times New Roman" panose="02020603050405020304" pitchFamily="18" charset="0"/>
              <a:cs typeface="Times New Roman" panose="02020603050405020304" pitchFamily="18" charset="0"/>
            </a:endParaRPr>
          </a:p>
        </p:txBody>
      </p:sp>
      <p:sp>
        <p:nvSpPr>
          <p:cNvPr id="18" name="Text 14"/>
          <p:cNvSpPr/>
          <p:nvPr/>
        </p:nvSpPr>
        <p:spPr>
          <a:xfrm>
            <a:off x="7394734" y="3961924"/>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02</a:t>
            </a:r>
            <a:endParaRPr lang="en-US" sz="1250" dirty="0">
              <a:latin typeface="Times New Roman" panose="02020603050405020304" pitchFamily="18" charset="0"/>
              <a:cs typeface="Times New Roman" panose="02020603050405020304" pitchFamily="18" charset="0"/>
            </a:endParaRPr>
          </a:p>
        </p:txBody>
      </p:sp>
      <p:sp>
        <p:nvSpPr>
          <p:cNvPr id="19" name="Shape 15"/>
          <p:cNvSpPr/>
          <p:nvPr/>
        </p:nvSpPr>
        <p:spPr>
          <a:xfrm>
            <a:off x="7394734" y="4209574"/>
            <a:ext cx="6678454"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Text 16"/>
          <p:cNvSpPr/>
          <p:nvPr/>
        </p:nvSpPr>
        <p:spPr>
          <a:xfrm>
            <a:off x="7394734" y="433482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AI Integration</a:t>
            </a:r>
            <a:endParaRPr lang="en-US" sz="1550" dirty="0">
              <a:latin typeface="Times New Roman" panose="02020603050405020304" pitchFamily="18" charset="0"/>
              <a:cs typeface="Times New Roman" panose="02020603050405020304" pitchFamily="18" charset="0"/>
            </a:endParaRPr>
          </a:p>
        </p:txBody>
      </p:sp>
      <p:sp>
        <p:nvSpPr>
          <p:cNvPr id="21" name="Text 17"/>
          <p:cNvSpPr/>
          <p:nvPr/>
        </p:nvSpPr>
        <p:spPr>
          <a:xfrm>
            <a:off x="7394734" y="4678918"/>
            <a:ext cx="6678454"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 machine learning analytics for predictive insights and personalized learning recommendations</a:t>
            </a:r>
            <a:endParaRPr lang="en-US" sz="1250" dirty="0">
              <a:latin typeface="Times New Roman" panose="02020603050405020304" pitchFamily="18" charset="0"/>
              <a:cs typeface="Times New Roman" panose="02020603050405020304" pitchFamily="18" charset="0"/>
            </a:endParaRPr>
          </a:p>
        </p:txBody>
      </p:sp>
      <p:sp>
        <p:nvSpPr>
          <p:cNvPr id="22" name="Text 18"/>
          <p:cNvSpPr/>
          <p:nvPr/>
        </p:nvSpPr>
        <p:spPr>
          <a:xfrm>
            <a:off x="557213" y="5466755"/>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03</a:t>
            </a:r>
            <a:endParaRPr lang="en-US" sz="1250" dirty="0">
              <a:latin typeface="Times New Roman" panose="02020603050405020304" pitchFamily="18" charset="0"/>
              <a:cs typeface="Times New Roman" panose="02020603050405020304" pitchFamily="18" charset="0"/>
            </a:endParaRPr>
          </a:p>
        </p:txBody>
      </p:sp>
      <p:sp>
        <p:nvSpPr>
          <p:cNvPr id="23" name="Shape 19"/>
          <p:cNvSpPr/>
          <p:nvPr/>
        </p:nvSpPr>
        <p:spPr>
          <a:xfrm>
            <a:off x="557213" y="5714405"/>
            <a:ext cx="6678335"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4" name="Text 20"/>
          <p:cNvSpPr/>
          <p:nvPr/>
        </p:nvSpPr>
        <p:spPr>
          <a:xfrm>
            <a:off x="557213" y="583965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Mobile Experience</a:t>
            </a:r>
            <a:endParaRPr lang="en-US" sz="1550" dirty="0">
              <a:latin typeface="Times New Roman" panose="02020603050405020304" pitchFamily="18" charset="0"/>
              <a:cs typeface="Times New Roman" panose="02020603050405020304" pitchFamily="18" charset="0"/>
            </a:endParaRPr>
          </a:p>
        </p:txBody>
      </p:sp>
      <p:sp>
        <p:nvSpPr>
          <p:cNvPr id="25" name="Text 21"/>
          <p:cNvSpPr/>
          <p:nvPr/>
        </p:nvSpPr>
        <p:spPr>
          <a:xfrm>
            <a:off x="557213" y="6183749"/>
            <a:ext cx="6678335"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Develop native mobile applications for iOS and Android to enhance accessibility and engagement</a:t>
            </a:r>
            <a:endParaRPr lang="en-US" sz="1250" dirty="0">
              <a:latin typeface="Times New Roman" panose="02020603050405020304" pitchFamily="18" charset="0"/>
              <a:cs typeface="Times New Roman" panose="02020603050405020304" pitchFamily="18" charset="0"/>
            </a:endParaRPr>
          </a:p>
        </p:txBody>
      </p:sp>
      <p:sp>
        <p:nvSpPr>
          <p:cNvPr id="26" name="Text 22"/>
          <p:cNvSpPr/>
          <p:nvPr/>
        </p:nvSpPr>
        <p:spPr>
          <a:xfrm>
            <a:off x="7394734" y="5466755"/>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04</a:t>
            </a:r>
            <a:endParaRPr lang="en-US" sz="1250" dirty="0">
              <a:latin typeface="Times New Roman" panose="02020603050405020304" pitchFamily="18" charset="0"/>
              <a:cs typeface="Times New Roman" panose="02020603050405020304" pitchFamily="18" charset="0"/>
            </a:endParaRPr>
          </a:p>
        </p:txBody>
      </p:sp>
      <p:sp>
        <p:nvSpPr>
          <p:cNvPr id="27" name="Shape 23"/>
          <p:cNvSpPr/>
          <p:nvPr/>
        </p:nvSpPr>
        <p:spPr>
          <a:xfrm>
            <a:off x="7394734" y="5714405"/>
            <a:ext cx="6678454"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8" name="Text 24"/>
          <p:cNvSpPr/>
          <p:nvPr/>
        </p:nvSpPr>
        <p:spPr>
          <a:xfrm>
            <a:off x="7394734" y="5839658"/>
            <a:ext cx="2012633"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Continuous Evolution</a:t>
            </a:r>
            <a:endParaRPr lang="en-US" sz="1550" dirty="0">
              <a:latin typeface="Times New Roman" panose="02020603050405020304" pitchFamily="18" charset="0"/>
              <a:cs typeface="Times New Roman" panose="02020603050405020304" pitchFamily="18" charset="0"/>
            </a:endParaRPr>
          </a:p>
        </p:txBody>
      </p:sp>
      <p:sp>
        <p:nvSpPr>
          <p:cNvPr id="29" name="Text 25"/>
          <p:cNvSpPr/>
          <p:nvPr/>
        </p:nvSpPr>
        <p:spPr>
          <a:xfrm>
            <a:off x="7394734" y="6183749"/>
            <a:ext cx="6678454"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Establish feedback loops and iterative improvement cycles based on user insights and market demands</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ECE6F68-93D6-935E-6E83-93B58B96048E}"/>
                  </a:ext>
                </a:extLst>
              </p14:cNvPr>
              <p14:cNvContentPartPr/>
              <p14:nvPr/>
            </p14:nvContentPartPr>
            <p14:xfrm>
              <a:off x="12584857" y="7789229"/>
              <a:ext cx="1840680" cy="309600"/>
            </p14:xfrm>
          </p:contentPart>
        </mc:Choice>
        <mc:Fallback xmlns="">
          <p:pic>
            <p:nvPicPr>
              <p:cNvPr id="33" name="Ink 32">
                <a:extLst>
                  <a:ext uri="{FF2B5EF4-FFF2-40B4-BE49-F238E27FC236}">
                    <a16:creationId xmlns:a16="http://schemas.microsoft.com/office/drawing/2014/main" id="{2ECE6F68-93D6-935E-6E83-93B58B96048E}"/>
                  </a:ext>
                </a:extLst>
              </p:cNvPr>
              <p:cNvPicPr/>
              <p:nvPr/>
            </p:nvPicPr>
            <p:blipFill>
              <a:blip r:embed="rId4"/>
              <a:stretch>
                <a:fillRect/>
              </a:stretch>
            </p:blipFill>
            <p:spPr>
              <a:xfrm>
                <a:off x="12521857" y="7726229"/>
                <a:ext cx="1966320" cy="4352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xmlns="">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xmlns="">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xmlns="">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xmlns="">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13394" y="428813"/>
            <a:ext cx="5179621" cy="639880"/>
          </a:xfrm>
          <a:prstGeom prst="rect">
            <a:avLst/>
          </a:prstGeom>
          <a:noFill/>
          <a:ln/>
        </p:spPr>
        <p:txBody>
          <a:bodyPr wrap="none" lIns="0" tIns="0" rIns="0" bIns="0" rtlCol="0" anchor="t"/>
          <a:lstStyle/>
          <a:p>
            <a:pPr marL="0" indent="0" algn="l">
              <a:lnSpc>
                <a:spcPts val="4150"/>
              </a:lnSpc>
              <a:buNone/>
            </a:pPr>
            <a:r>
              <a:rPr lang="en-US" sz="33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6790618" y="1174569"/>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1756379"/>
            <a:ext cx="7282221" cy="2547992"/>
          </a:xfrm>
          <a:prstGeom prst="rect">
            <a:avLst/>
          </a:prstGeom>
          <a:noFill/>
          <a:ln/>
        </p:spPr>
        <p:txBody>
          <a:bodyPr wrap="square" lIns="0" tIns="0" rIns="0" bIns="0" rtlCol="0" anchor="t"/>
          <a:lstStyle/>
          <a:p>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l">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xmlns="">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xmlns="">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xmlns="">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9" name="Picture 8" descr="A person holding a computer&#10;&#10;AI-generated content may be incorrect.">
            <a:extLst>
              <a:ext uri="{FF2B5EF4-FFF2-40B4-BE49-F238E27FC236}">
                <a16:creationId xmlns:a16="http://schemas.microsoft.com/office/drawing/2014/main" id="{6A65B380-7528-A74D-FA2C-1933301B85A1}"/>
              </a:ext>
            </a:extLst>
          </p:cNvPr>
          <p:cNvPicPr>
            <a:picLocks noChangeAspect="1"/>
          </p:cNvPicPr>
          <p:nvPr/>
        </p:nvPicPr>
        <p:blipFill>
          <a:blip r:embed="rId9"/>
          <a:stretch>
            <a:fillRect/>
          </a:stretch>
        </p:blipFill>
        <p:spPr>
          <a:xfrm>
            <a:off x="-4282" y="0"/>
            <a:ext cx="6205790" cy="822960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3800" dirty="0">
              <a:latin typeface="Times New Roman" panose="02020603050405020304" pitchFamily="18" charset="0"/>
              <a:cs typeface="Times New Roman" panose="02020603050405020304" pitchFamily="18" charset="0"/>
            </a:endParaRPr>
          </a:p>
        </p:txBody>
      </p:sp>
      <p:sp>
        <p:nvSpPr>
          <p:cNvPr id="4" name="Shape 1"/>
          <p:cNvSpPr/>
          <p:nvPr/>
        </p:nvSpPr>
        <p:spPr>
          <a:xfrm>
            <a:off x="6163270" y="1426250"/>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356628" y="1638895"/>
            <a:ext cx="309960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cs typeface="Times New Roman" panose="02020603050405020304" pitchFamily="18" charset="0"/>
              </a:rPr>
              <a:t>Interns(End Users)</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6356627" y="2037755"/>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They will use the platform to submit tasks and quizzes, monitor their progress, and receive evaluations.</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6163269" y="3062406"/>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lang="en-US" sz="2500" dirty="0">
                <a:solidFill>
                  <a:srgbClr val="1E3063"/>
                </a:solidFill>
                <a:latin typeface="Times New Roman" panose="02020603050405020304" pitchFamily="18" charset="0"/>
                <a:cs typeface="Times New Roman" panose="02020603050405020304" pitchFamily="18" charset="0"/>
              </a:rPr>
              <a:t>Trainers/Mentors (Supervisors)</a:t>
            </a: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356628" y="3236476"/>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163270" y="4659987"/>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Text 8"/>
          <p:cNvSpPr/>
          <p:nvPr/>
        </p:nvSpPr>
        <p:spPr>
          <a:xfrm>
            <a:off x="6356628" y="4853345"/>
            <a:ext cx="269164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Educational Institutions</a:t>
            </a:r>
            <a:endParaRPr lang="en-US" sz="2500" dirty="0">
              <a:latin typeface="Times New Roman" panose="02020603050405020304" pitchFamily="18" charset="0"/>
              <a:cs typeface="Times New Roman" panose="02020603050405020304" pitchFamily="18" charset="0"/>
            </a:endParaRPr>
          </a:p>
        </p:txBody>
      </p:sp>
      <p:sp>
        <p:nvSpPr>
          <p:cNvPr id="12" name="Text 9"/>
          <p:cNvSpPr/>
          <p:nvPr/>
        </p:nvSpPr>
        <p:spPr>
          <a:xfrm>
            <a:off x="6356628" y="5271492"/>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Academic integration, student placement coordination, curriculum alignment, and partnership management.</a:t>
            </a:r>
            <a:endParaRPr lang="en-US" sz="1900" dirty="0">
              <a:latin typeface="Times New Roman" panose="02020603050405020304" pitchFamily="18" charset="0"/>
              <a:cs typeface="Times New Roman" panose="02020603050405020304" pitchFamily="18" charset="0"/>
            </a:endParaRPr>
          </a:p>
        </p:txBody>
      </p:sp>
      <p:sp>
        <p:nvSpPr>
          <p:cNvPr id="13" name="Shape 10"/>
          <p:cNvSpPr/>
          <p:nvPr/>
        </p:nvSpPr>
        <p:spPr>
          <a:xfrm>
            <a:off x="6163270" y="6276856"/>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4" name="Text 11"/>
          <p:cNvSpPr/>
          <p:nvPr/>
        </p:nvSpPr>
        <p:spPr>
          <a:xfrm>
            <a:off x="6356628" y="6470213"/>
            <a:ext cx="2417564"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Corporate Partners</a:t>
            </a:r>
            <a:endParaRPr lang="en-US" sz="2500" dirty="0">
              <a:latin typeface="Times New Roman" panose="02020603050405020304" pitchFamily="18" charset="0"/>
              <a:cs typeface="Times New Roman" panose="02020603050405020304" pitchFamily="18" charset="0"/>
            </a:endParaRPr>
          </a:p>
        </p:txBody>
      </p:sp>
      <p:sp>
        <p:nvSpPr>
          <p:cNvPr id="15" name="Text 12"/>
          <p:cNvSpPr/>
          <p:nvPr/>
        </p:nvSpPr>
        <p:spPr>
          <a:xfrm>
            <a:off x="6356628" y="6888361"/>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Internship provision, talent pipeline development, brand building, and future recruitment opportunities.</a:t>
            </a:r>
            <a:endParaRPr lang="en-US" sz="1900" dirty="0">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79F19FE7-B6B6-5D37-1E3C-7EB0A735B9F8}"/>
              </a:ext>
            </a:extLst>
          </p:cNvPr>
          <p:cNvSpPr/>
          <p:nvPr/>
        </p:nvSpPr>
        <p:spPr>
          <a:xfrm>
            <a:off x="6356626" y="3615927"/>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356628" y="3634013"/>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 tasks, evaluate intern performance, and provide guidance.</a:t>
            </a:r>
          </a:p>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Benefit from streamlined tracking, reporting, and progress monitoring</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xmlns="">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xmlns="">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3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345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security management, analytics dashboard access, and platform configuration.</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xmlns="">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2235983763"/>
              </p:ext>
            </p:extLst>
          </p:nvPr>
        </p:nvGraphicFramePr>
        <p:xfrm>
          <a:off x="1018572" y="1647078"/>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integrated with GitHub that enables trainers to create and assign tasks efficiently. It includes automated deadline tracking, real-time progress monitoring, instant notifications, and structured submission workflows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 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xmlns="">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xmlns="">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xmlns="">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xmlns="">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xmlns="">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xmlns="">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990950" cy="10618291"/>
          </a:xfrm>
          <a:prstGeom prst="rect">
            <a:avLst/>
          </a:prstGeom>
          <a:noFill/>
        </p:spPr>
        <p:txBody>
          <a:bodyPr wrap="square">
            <a:spAutoFit/>
          </a:bodyPr>
          <a:lstStyle/>
          <a:p>
            <a:pPr marL="342900" indent="-34290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Supports .xlsx, .xml, and .csv file formats for bulk quiz uploads. The system automatically converts uploaded data into structured multiple-choice question papers, reducing manual effort.</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Each intern receives a unique version of the quiz with randomized questions and shuffled options, preventing cheating and maintaining fairness during assessments.</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Interns receive dashboard notifications when trainers assign new tasks or quizzes. Trainers are notified instantly when interns submit completed tasks or quizzes, improving communication efficiency.</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32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125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16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125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6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125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16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125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16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125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125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125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8057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125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16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125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125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125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16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125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1250" dirty="0">
              <a:latin typeface="Times New Roman" panose="02020603050405020304" pitchFamily="18" charset="0"/>
              <a:cs typeface="Times New Roman" panose="02020603050405020304" pitchFamily="18" charset="0"/>
            </a:endParaRPr>
          </a:p>
        </p:txBody>
      </p:sp>
      <p:sp>
        <p:nvSpPr>
          <p:cNvPr id="36" name="Text 30"/>
          <p:cNvSpPr/>
          <p:nvPr/>
        </p:nvSpPr>
        <p:spPr>
          <a:xfrm>
            <a:off x="7530703"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Queries</a:t>
            </a:r>
            <a:endParaRPr lang="en-US" sz="125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125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Docs</a:t>
            </a:r>
            <a:endParaRPr lang="en-US" sz="125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xmlns="">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17" y="7642709"/>
                <a:ext cx="18464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xmlns="">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xmlns="">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xmlns="">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xmlns="">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xmlns="">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85773" y="551259"/>
            <a:ext cx="6614517" cy="624483"/>
          </a:xfrm>
          <a:prstGeom prst="rect">
            <a:avLst/>
          </a:prstGeom>
          <a:noFill/>
          <a:ln/>
        </p:spPr>
        <p:txBody>
          <a:bodyPr wrap="none" lIns="0" tIns="0" rIns="0" bIns="0" rtlCol="0" anchor="t"/>
          <a:lstStyle/>
          <a:p>
            <a:pPr marL="0" indent="0" algn="l">
              <a:lnSpc>
                <a:spcPts val="4900"/>
              </a:lnSpc>
              <a:buNone/>
            </a:pPr>
            <a:r>
              <a:rPr lang="en-US" sz="39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39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155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195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155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195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15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195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15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95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15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xmlns="">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xmlns="">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xmlns="">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xmlns="">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pic>
        <p:nvPicPr>
          <p:cNvPr id="19" name="Picture 18" descr="A diagram of a software process">
            <a:extLst>
              <a:ext uri="{FF2B5EF4-FFF2-40B4-BE49-F238E27FC236}">
                <a16:creationId xmlns:a16="http://schemas.microsoft.com/office/drawing/2014/main" id="{02EA5AE8-785B-6EFB-FB6C-B392FBBAB9BA}"/>
              </a:ext>
            </a:extLst>
          </p:cNvPr>
          <p:cNvPicPr>
            <a:picLocks noChangeAspect="1"/>
          </p:cNvPicPr>
          <p:nvPr/>
        </p:nvPicPr>
        <p:blipFill>
          <a:blip r:embed="rId16"/>
          <a:stretch>
            <a:fillRect/>
          </a:stretch>
        </p:blipFill>
        <p:spPr>
          <a:xfrm>
            <a:off x="64674" y="1982150"/>
            <a:ext cx="5910349" cy="57044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2DDBD9-357D-A17A-E044-8D11DE33BD34}"/>
              </a:ext>
            </a:extLst>
          </p:cNvPr>
          <p:cNvSpPr txBox="1"/>
          <p:nvPr/>
        </p:nvSpPr>
        <p:spPr>
          <a:xfrm>
            <a:off x="1064871" y="697786"/>
            <a:ext cx="7315200" cy="454996"/>
          </a:xfrm>
          <a:prstGeom prst="rect">
            <a:avLst/>
          </a:prstGeom>
          <a:noFill/>
        </p:spPr>
        <p:txBody>
          <a:bodyPr wrap="square">
            <a:spAutoFit/>
          </a:bodyPr>
          <a:lstStyle/>
          <a:p>
            <a:pPr marL="0" indent="0" algn="l">
              <a:lnSpc>
                <a:spcPts val="2750"/>
              </a:lnSpc>
              <a:buNone/>
            </a:pPr>
            <a:r>
              <a:rPr lang="en-US" sz="2800" dirty="0">
                <a:solidFill>
                  <a:srgbClr val="091C53"/>
                </a:solidFill>
                <a:latin typeface="Times New Roman" panose="02020603050405020304" pitchFamily="18" charset="0"/>
                <a:cs typeface="Times New Roman" panose="02020603050405020304" pitchFamily="18" charset="0"/>
              </a:rPr>
              <a:t>User Responsibilities </a:t>
            </a:r>
            <a:endParaRPr lang="en-US" sz="28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987609C-1959-0620-AC06-29245BB38E0A}"/>
              </a:ext>
            </a:extLst>
          </p:cNvPr>
          <p:cNvGraphicFramePr>
            <a:graphicFrameLocks noGrp="1"/>
          </p:cNvGraphicFramePr>
          <p:nvPr>
            <p:extLst>
              <p:ext uri="{D42A27DB-BD31-4B8C-83A1-F6EECF244321}">
                <p14:modId xmlns:p14="http://schemas.microsoft.com/office/powerpoint/2010/main" val="365352354"/>
              </p:ext>
            </p:extLst>
          </p:nvPr>
        </p:nvGraphicFramePr>
        <p:xfrm>
          <a:off x="1064870" y="1620520"/>
          <a:ext cx="11725298" cy="5911296"/>
        </p:xfrm>
        <a:graphic>
          <a:graphicData uri="http://schemas.openxmlformats.org/drawingml/2006/table">
            <a:tbl>
              <a:tblPr firstRow="1" bandRow="1">
                <a:tableStyleId>{5C22544A-7EE6-4342-B048-85BDC9FD1C3A}</a:tableStyleId>
              </a:tblPr>
              <a:tblGrid>
                <a:gridCol w="833595">
                  <a:extLst>
                    <a:ext uri="{9D8B030D-6E8A-4147-A177-3AD203B41FA5}">
                      <a16:colId xmlns:a16="http://schemas.microsoft.com/office/drawing/2014/main" val="4277925263"/>
                    </a:ext>
                  </a:extLst>
                </a:gridCol>
                <a:gridCol w="3272578">
                  <a:extLst>
                    <a:ext uri="{9D8B030D-6E8A-4147-A177-3AD203B41FA5}">
                      <a16:colId xmlns:a16="http://schemas.microsoft.com/office/drawing/2014/main" val="741035704"/>
                    </a:ext>
                  </a:extLst>
                </a:gridCol>
                <a:gridCol w="7619125">
                  <a:extLst>
                    <a:ext uri="{9D8B030D-6E8A-4147-A177-3AD203B41FA5}">
                      <a16:colId xmlns:a16="http://schemas.microsoft.com/office/drawing/2014/main" val="2974755413"/>
                    </a:ext>
                  </a:extLst>
                </a:gridCol>
              </a:tblGrid>
              <a:tr h="1516951">
                <a:tc>
                  <a:txBody>
                    <a:bodyPr/>
                    <a:lstStyle/>
                    <a:p>
                      <a:pPr algn="ctr"/>
                      <a:r>
                        <a:rPr lang="en-GB" dirty="0"/>
                        <a:t>Sr No.</a:t>
                      </a:r>
                      <a:endParaRPr lang="en-US" dirty="0"/>
                    </a:p>
                  </a:txBody>
                  <a:tcPr/>
                </a:tc>
                <a:tc>
                  <a:txBody>
                    <a:bodyPr/>
                    <a:lstStyle/>
                    <a:p>
                      <a:pPr algn="ctr"/>
                      <a:r>
                        <a:rPr lang="en-GB" dirty="0"/>
                        <a:t>User</a:t>
                      </a:r>
                      <a:endParaRPr lang="en-US" dirty="0"/>
                    </a:p>
                  </a:txBody>
                  <a:tcPr/>
                </a:tc>
                <a:tc>
                  <a:txBody>
                    <a:bodyPr/>
                    <a:lstStyle/>
                    <a:p>
                      <a:pPr algn="ctr"/>
                      <a:r>
                        <a:rPr lang="en-GB" dirty="0"/>
                        <a:t>Responsibility </a:t>
                      </a:r>
                      <a:endParaRPr lang="en-US" dirty="0"/>
                    </a:p>
                  </a:txBody>
                  <a:tcPr/>
                </a:tc>
                <a:extLst>
                  <a:ext uri="{0D108BD9-81ED-4DB2-BD59-A6C34878D82A}">
                    <a16:rowId xmlns:a16="http://schemas.microsoft.com/office/drawing/2014/main" val="2770564808"/>
                  </a:ext>
                </a:extLst>
              </a:tr>
              <a:tr h="878869">
                <a:tc>
                  <a:txBody>
                    <a:bodyPr/>
                    <a:lstStyle/>
                    <a:p>
                      <a:pPr algn="ctr"/>
                      <a:r>
                        <a:rPr lang="en-GB" dirty="0"/>
                        <a:t>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1800" dirty="0">
                        <a:latin typeface="Times New Roman" panose="02020603050405020304" pitchFamily="18" charset="0"/>
                        <a:cs typeface="Times New Roman" panose="02020603050405020304" pitchFamily="18" charset="0"/>
                      </a:endParaRPr>
                    </a:p>
                  </a:txBody>
                  <a:tcPr/>
                </a:tc>
                <a:tc>
                  <a:txBody>
                    <a:bodyPr/>
                    <a:lstStyle/>
                    <a:p>
                      <a:endParaRPr lang="en-US" dirty="0"/>
                    </a:p>
                  </a:txBody>
                  <a:tcPr/>
                </a:tc>
                <a:extLst>
                  <a:ext uri="{0D108BD9-81ED-4DB2-BD59-A6C34878D82A}">
                    <a16:rowId xmlns:a16="http://schemas.microsoft.com/office/drawing/2014/main" val="523421089"/>
                  </a:ext>
                </a:extLst>
              </a:tr>
              <a:tr h="878869">
                <a:tc>
                  <a:txBody>
                    <a:bodyPr/>
                    <a:lstStyle/>
                    <a:p>
                      <a:pPr algn="ctr"/>
                      <a:r>
                        <a:rPr lang="en-GB" dirty="0"/>
                        <a:t>2</a:t>
                      </a:r>
                      <a:endParaRPr lang="en-US" dirty="0"/>
                    </a:p>
                  </a:txBody>
                  <a:tcPr/>
                </a:tc>
                <a:tc>
                  <a:txBody>
                    <a:bodyPr/>
                    <a:lstStyle/>
                    <a:p>
                      <a:pPr algn="ctr"/>
                      <a:r>
                        <a:rPr lang="en-GB" dirty="0"/>
                        <a:t>V Pratheek</a:t>
                      </a:r>
                      <a:endParaRPr lang="en-US" dirty="0"/>
                    </a:p>
                  </a:txBody>
                  <a:tcPr/>
                </a:tc>
                <a:tc>
                  <a:txBody>
                    <a:bodyPr/>
                    <a:lstStyle/>
                    <a:p>
                      <a:endParaRPr lang="en-US"/>
                    </a:p>
                  </a:txBody>
                  <a:tcPr/>
                </a:tc>
                <a:extLst>
                  <a:ext uri="{0D108BD9-81ED-4DB2-BD59-A6C34878D82A}">
                    <a16:rowId xmlns:a16="http://schemas.microsoft.com/office/drawing/2014/main" val="2186729950"/>
                  </a:ext>
                </a:extLst>
              </a:tr>
              <a:tr h="878869">
                <a:tc>
                  <a:txBody>
                    <a:bodyPr/>
                    <a:lstStyle/>
                    <a:p>
                      <a:pPr algn="ctr"/>
                      <a:r>
                        <a:rPr lang="en-GB" dirty="0"/>
                        <a:t>3</a:t>
                      </a:r>
                      <a:endParaRPr lang="en-US" dirty="0"/>
                    </a:p>
                  </a:txBody>
                  <a:tcPr/>
                </a:tc>
                <a:tc>
                  <a:txBody>
                    <a:bodyPr/>
                    <a:lstStyle/>
                    <a:p>
                      <a:pPr algn="ctr"/>
                      <a:r>
                        <a:rPr lang="en-GB" dirty="0"/>
                        <a:t>Shriansh Kulkarni</a:t>
                      </a:r>
                      <a:endParaRPr lang="en-US" dirty="0"/>
                    </a:p>
                  </a:txBody>
                  <a:tcPr/>
                </a:tc>
                <a:tc>
                  <a:txBody>
                    <a:bodyPr/>
                    <a:lstStyle/>
                    <a:p>
                      <a:endParaRPr lang="en-US"/>
                    </a:p>
                  </a:txBody>
                  <a:tcPr/>
                </a:tc>
                <a:extLst>
                  <a:ext uri="{0D108BD9-81ED-4DB2-BD59-A6C34878D82A}">
                    <a16:rowId xmlns:a16="http://schemas.microsoft.com/office/drawing/2014/main" val="1408249934"/>
                  </a:ext>
                </a:extLst>
              </a:tr>
              <a:tr h="878869">
                <a:tc>
                  <a:txBody>
                    <a:bodyPr/>
                    <a:lstStyle/>
                    <a:p>
                      <a:pPr algn="ctr"/>
                      <a:r>
                        <a:rPr lang="en-GB" dirty="0"/>
                        <a:t>4</a:t>
                      </a:r>
                      <a:endParaRPr lang="en-US" dirty="0"/>
                    </a:p>
                  </a:txBody>
                  <a:tcPr/>
                </a:tc>
                <a:tc>
                  <a:txBody>
                    <a:bodyPr/>
                    <a:lstStyle/>
                    <a:p>
                      <a:pPr algn="ctr"/>
                      <a:r>
                        <a:rPr lang="en-GB" dirty="0"/>
                        <a:t>Saili Patil</a:t>
                      </a:r>
                      <a:endParaRPr lang="en-US" dirty="0"/>
                    </a:p>
                  </a:txBody>
                  <a:tcPr/>
                </a:tc>
                <a:tc>
                  <a:txBody>
                    <a:bodyPr/>
                    <a:lstStyle/>
                    <a:p>
                      <a:endParaRPr lang="en-US"/>
                    </a:p>
                  </a:txBody>
                  <a:tcPr/>
                </a:tc>
                <a:extLst>
                  <a:ext uri="{0D108BD9-81ED-4DB2-BD59-A6C34878D82A}">
                    <a16:rowId xmlns:a16="http://schemas.microsoft.com/office/drawing/2014/main" val="469365394"/>
                  </a:ext>
                </a:extLst>
              </a:tr>
              <a:tr h="878869">
                <a:tc>
                  <a:txBody>
                    <a:bodyPr/>
                    <a:lstStyle/>
                    <a:p>
                      <a:pPr algn="ctr"/>
                      <a:r>
                        <a:rPr lang="en-GB" dirty="0"/>
                        <a:t>5</a:t>
                      </a:r>
                      <a:endParaRPr lang="en-US" dirty="0"/>
                    </a:p>
                  </a:txBody>
                  <a:tcPr/>
                </a:tc>
                <a:tc>
                  <a:txBody>
                    <a:bodyPr/>
                    <a:lstStyle/>
                    <a:p>
                      <a:pPr algn="ctr"/>
                      <a:r>
                        <a:rPr lang="en-GB" dirty="0"/>
                        <a:t>Rohan Kanegaonkar</a:t>
                      </a:r>
                      <a:endParaRPr lang="en-US" dirty="0"/>
                    </a:p>
                  </a:txBody>
                  <a:tcPr/>
                </a:tc>
                <a:tc>
                  <a:txBody>
                    <a:bodyPr/>
                    <a:lstStyle/>
                    <a:p>
                      <a:endParaRPr lang="en-US" dirty="0"/>
                    </a:p>
                  </a:txBody>
                  <a:tcPr/>
                </a:tc>
                <a:extLst>
                  <a:ext uri="{0D108BD9-81ED-4DB2-BD59-A6C34878D82A}">
                    <a16:rowId xmlns:a16="http://schemas.microsoft.com/office/drawing/2014/main" val="1278224471"/>
                  </a:ext>
                </a:extLst>
              </a:tr>
            </a:tbl>
          </a:graphicData>
        </a:graphic>
      </p:graphicFrame>
    </p:spTree>
    <p:extLst>
      <p:ext uri="{BB962C8B-B14F-4D97-AF65-F5344CB8AC3E}">
        <p14:creationId xmlns:p14="http://schemas.microsoft.com/office/powerpoint/2010/main" val="1456232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1098</Words>
  <Application>Microsoft Office PowerPoint</Application>
  <PresentationFormat>Custom</PresentationFormat>
  <Paragraphs>168</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Kanegaonkar, Rohan</cp:lastModifiedBy>
  <cp:revision>3</cp:revision>
  <dcterms:created xsi:type="dcterms:W3CDTF">2025-10-05T11:01:28Z</dcterms:created>
  <dcterms:modified xsi:type="dcterms:W3CDTF">2025-10-06T06:23:15Z</dcterms:modified>
</cp:coreProperties>
</file>